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0" r:id="rId1"/>
    <p:sldMasterId id="2147483671" r:id="rId2"/>
  </p:sldMasterIdLst>
  <p:notesMasterIdLst>
    <p:notesMasterId r:id="rId20"/>
  </p:notesMasterIdLst>
  <p:sldIdLst>
    <p:sldId id="256" r:id="rId3"/>
    <p:sldId id="257" r:id="rId4"/>
    <p:sldId id="278" r:id="rId5"/>
    <p:sldId id="259" r:id="rId6"/>
    <p:sldId id="260" r:id="rId7"/>
    <p:sldId id="279" r:id="rId8"/>
    <p:sldId id="280" r:id="rId9"/>
    <p:sldId id="282" r:id="rId10"/>
    <p:sldId id="281" r:id="rId11"/>
    <p:sldId id="283" r:id="rId12"/>
    <p:sldId id="284" r:id="rId13"/>
    <p:sldId id="286" r:id="rId14"/>
    <p:sldId id="285" r:id="rId15"/>
    <p:sldId id="287" r:id="rId16"/>
    <p:sldId id="288" r:id="rId17"/>
    <p:sldId id="289" r:id="rId18"/>
    <p:sldId id="277" r:id="rId1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5"/>
    <p:restoredTop sz="94654"/>
  </p:normalViewPr>
  <p:slideViewPr>
    <p:cSldViewPr snapToGrid="0">
      <p:cViewPr varScale="1">
        <p:scale>
          <a:sx n="145" d="100"/>
          <a:sy n="145" d="100"/>
        </p:scale>
        <p:origin x="680" y="1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e3964552f0_2_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9" name="Google Shape;109;ge3964552f0_2_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e3964552f0_2_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7" name="Google Shape;117;ge3964552f0_2_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e3964552f0_2_1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0" name="Google Shape;130;ge3964552f0_2_1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e3964552f0_2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6" name="Google Shape;136;ge3964552f0_2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ge3964552f0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1" name="Google Shape;251;ge3964552f0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" name="Google Shape;55;p14"/>
          <p:cNvCxnSpPr/>
          <p:nvPr/>
        </p:nvCxnSpPr>
        <p:spPr>
          <a:xfrm>
            <a:off x="7007735" y="3176888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6" name="Google Shape;56;p14"/>
          <p:cNvCxnSpPr/>
          <p:nvPr/>
        </p:nvCxnSpPr>
        <p:spPr>
          <a:xfrm>
            <a:off x="1575035" y="3158252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57" name="Google Shape;57;p14"/>
          <p:cNvGrpSpPr/>
          <p:nvPr/>
        </p:nvGrpSpPr>
        <p:grpSpPr>
          <a:xfrm>
            <a:off x="1004144" y="1022025"/>
            <a:ext cx="7136669" cy="152400"/>
            <a:chOff x="1346429" y="1011300"/>
            <a:chExt cx="6452100" cy="152400"/>
          </a:xfrm>
        </p:grpSpPr>
        <p:cxnSp>
          <p:nvCxnSpPr>
            <p:cNvPr id="58" name="Google Shape;58;p14"/>
            <p:cNvCxnSpPr/>
            <p:nvPr/>
          </p:nvCxnSpPr>
          <p:spPr>
            <a:xfrm rot="10800000">
              <a:off x="1346429" y="1011300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9" name="Google Shape;59;p14"/>
            <p:cNvCxnSpPr/>
            <p:nvPr/>
          </p:nvCxnSpPr>
          <p:spPr>
            <a:xfrm rot="10800000">
              <a:off x="1346429" y="1163700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grpSp>
        <p:nvGrpSpPr>
          <p:cNvPr id="60" name="Google Shape;60;p14"/>
          <p:cNvGrpSpPr/>
          <p:nvPr/>
        </p:nvGrpSpPr>
        <p:grpSpPr>
          <a:xfrm>
            <a:off x="1004151" y="3969100"/>
            <a:ext cx="7136669" cy="152400"/>
            <a:chOff x="1346435" y="3969088"/>
            <a:chExt cx="6452100" cy="152400"/>
          </a:xfrm>
        </p:grpSpPr>
        <p:cxnSp>
          <p:nvCxnSpPr>
            <p:cNvPr id="61" name="Google Shape;61;p14"/>
            <p:cNvCxnSpPr/>
            <p:nvPr/>
          </p:nvCxnSpPr>
          <p:spPr>
            <a:xfrm>
              <a:off x="1346435" y="4121488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62" name="Google Shape;62;p14"/>
            <p:cNvCxnSpPr/>
            <p:nvPr/>
          </p:nvCxnSpPr>
          <p:spPr>
            <a:xfrm>
              <a:off x="1346435" y="3969088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63" name="Google Shape;63;p14"/>
          <p:cNvSpPr txBox="1">
            <a:spLocks noGrp="1"/>
          </p:cNvSpPr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subTitle" idx="1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8" name="Google Shape;68;p15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subTitle" idx="1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/>
          <p:nvPr/>
        </p:nvSpPr>
        <p:spPr>
          <a:xfrm>
            <a:off x="-50" y="2571900"/>
            <a:ext cx="9144000" cy="25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16"/>
          <p:cNvSpPr txBox="1">
            <a:spLocks noGrp="1"/>
          </p:cNvSpPr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8"/>
          <p:cNvSpPr txBox="1">
            <a:spLocks noGrp="1"/>
          </p:cNvSpPr>
          <p:nvPr>
            <p:ph type="body" idx="1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2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86" name="Google Shape;86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0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92" name="Google Shape;92;p2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93" name="Google Shape;93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6"/>
        </a:soli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1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96" name="Google Shape;96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2"/>
          <p:cNvSpPr txBox="1">
            <a:spLocks noGrp="1"/>
          </p:cNvSpPr>
          <p:nvPr>
            <p:ph type="body" idx="1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None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>
            <a:endParaRPr/>
          </a:p>
        </p:txBody>
      </p:sp>
      <p:sp>
        <p:nvSpPr>
          <p:cNvPr id="99" name="Google Shape;99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3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3"/>
          <p:cNvSpPr txBox="1">
            <a:spLocks noGrp="1"/>
          </p:cNvSpPr>
          <p:nvPr>
            <p:ph type="title" hasCustomPrompt="1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03" name="Google Shape;103;p23"/>
          <p:cNvSpPr txBox="1">
            <a:spLocks noGrp="1"/>
          </p:cNvSpPr>
          <p:nvPr>
            <p:ph type="body" idx="1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04" name="Google Shape;104;p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tropic"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sz="18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hinkib.net/englishlangli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5"/>
          <p:cNvSpPr txBox="1">
            <a:spLocks noGrp="1"/>
          </p:cNvSpPr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</a:pPr>
            <a:r>
              <a:rPr lang="en"/>
              <a:t>Language and Literature </a:t>
            </a:r>
            <a:endParaRPr/>
          </a:p>
        </p:txBody>
      </p:sp>
      <p:sp>
        <p:nvSpPr>
          <p:cNvPr id="112" name="Google Shape;112;p25"/>
          <p:cNvSpPr txBox="1">
            <a:spLocks noGrp="1"/>
          </p:cNvSpPr>
          <p:nvPr>
            <p:ph type="subTitle" idx="1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US" dirty="0"/>
              <a:t>Paper 1</a:t>
            </a:r>
            <a:endParaRPr dirty="0"/>
          </a:p>
        </p:txBody>
      </p:sp>
      <p:sp>
        <p:nvSpPr>
          <p:cNvPr id="114" name="Google Shape;114;p25"/>
          <p:cNvSpPr txBox="1"/>
          <p:nvPr/>
        </p:nvSpPr>
        <p:spPr>
          <a:xfrm>
            <a:off x="7319475" y="4786425"/>
            <a:ext cx="1781700" cy="35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" sz="8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© Tim </a:t>
            </a:r>
            <a:r>
              <a:rPr lang="en" sz="8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Pruzinsky</a:t>
            </a:r>
            <a:r>
              <a:rPr lang="en" sz="8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" sz="8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InThinking</a:t>
            </a:r>
            <a:r>
              <a:rPr lang="en" sz="8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800" b="0" i="1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/>
              <a:buNone/>
            </a:pPr>
            <a:r>
              <a:rPr lang="en" sz="950" b="0" i="0" u="none" strike="noStrike" cap="none" dirty="0">
                <a:solidFill>
                  <a:srgbClr val="222222"/>
                </a:solidFill>
                <a:highlight>
                  <a:srgbClr val="FFFFFF"/>
                </a:highlight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" sz="800" b="0" i="0" u="sng" strike="noStrike" cap="none" dirty="0">
                <a:solidFill>
                  <a:schemeClr val="hlink"/>
                </a:solidFill>
                <a:highlight>
                  <a:srgbClr val="FFFFFF"/>
                </a:highlight>
                <a:latin typeface="Georgia"/>
                <a:ea typeface="Georgia"/>
                <a:cs typeface="Georgia"/>
                <a:sym typeface="Georgia"/>
                <a:hlinkClick r:id="rId3"/>
              </a:rPr>
              <a:t>www.thinkib.net/englishlanglit</a:t>
            </a:r>
            <a:endParaRPr sz="800" b="0" i="0" u="sng" strike="noStrike" cap="none" dirty="0">
              <a:solidFill>
                <a:srgbClr val="1155CC"/>
              </a:solidFill>
              <a:highlight>
                <a:srgbClr val="FFFFFF"/>
              </a:highlight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EEEDB25-E2D3-E447-A3E0-27B17F1747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0625" y="4307254"/>
            <a:ext cx="2006600" cy="7493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02C74-E81E-D442-BE1F-5870C29DB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500" y="105508"/>
            <a:ext cx="4045200" cy="3604846"/>
          </a:xfrm>
        </p:spPr>
        <p:txBody>
          <a:bodyPr/>
          <a:lstStyle/>
          <a:p>
            <a:r>
              <a:rPr lang="en-US" dirty="0"/>
              <a:t>Really, only those text types will appear on the exam?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A2383B-598A-CC43-8949-9BE6E14794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2AEDA0-E971-1F4F-98BA-04854F678D63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4939500" y="474785"/>
            <a:ext cx="3837000" cy="3944515"/>
          </a:xfrm>
        </p:spPr>
        <p:txBody>
          <a:bodyPr/>
          <a:lstStyle/>
          <a:p>
            <a:r>
              <a:rPr lang="en-US" dirty="0"/>
              <a:t>Be careful!  “Electronic texts” is pretty ambiguous and so you will need to be prepared to analyze any non-literary text you might come across.</a:t>
            </a:r>
          </a:p>
          <a:p>
            <a:pPr marL="114300" indent="0">
              <a:buNone/>
            </a:pPr>
            <a:endParaRPr lang="en-US" dirty="0"/>
          </a:p>
          <a:p>
            <a:r>
              <a:rPr lang="en-US" dirty="0"/>
              <a:t>The point – in many respects – of Paper 1 is to show your ability to analyze an unseen non-literary text, so in reality, it doesn’t matter what text type it is.  Can you analyze it well?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5734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6352D-E7F6-8E41-91E4-E8F6E4917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 how do I organize my Paper 1?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ADDDC5-65C8-5342-AFC6-1BBEC0F3CF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D0A914-BFD9-034B-B3F9-A70368EC96E8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4939500" y="369277"/>
            <a:ext cx="3837000" cy="4528038"/>
          </a:xfrm>
        </p:spPr>
        <p:txBody>
          <a:bodyPr/>
          <a:lstStyle/>
          <a:p>
            <a:r>
              <a:rPr lang="en-US" dirty="0"/>
              <a:t>Use the guiding question to frame your response!</a:t>
            </a:r>
          </a:p>
          <a:p>
            <a:endParaRPr lang="en-US" dirty="0"/>
          </a:p>
          <a:p>
            <a:r>
              <a:rPr lang="en-US" dirty="0"/>
              <a:t>Think about how you answer the guiding question, or creating an an argument about the text using the guiding question to frame your thinking (or a thesis, if you prefer).</a:t>
            </a:r>
          </a:p>
          <a:p>
            <a:pPr marL="114300" indent="0">
              <a:buNone/>
            </a:pPr>
            <a:endParaRPr lang="en-US" dirty="0"/>
          </a:p>
          <a:p>
            <a:r>
              <a:rPr lang="en-SG" dirty="0"/>
              <a:t>The more focused your response is, the better it is likely to be.</a:t>
            </a: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8464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48811-A9F6-7349-953F-E1A367616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tell me more?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9E34FD-D83B-834E-A835-09C3F79F34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044564-B7A6-9D44-9B76-46036E74F94E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4939500" y="307731"/>
            <a:ext cx="3837000" cy="4563207"/>
          </a:xfrm>
        </p:spPr>
        <p:txBody>
          <a:bodyPr/>
          <a:lstStyle/>
          <a:p>
            <a:r>
              <a:rPr lang="en-US" dirty="0"/>
              <a:t>While not an essay (it’s a guided textual analysis), this is a formal and academic piece of writing.</a:t>
            </a:r>
          </a:p>
          <a:p>
            <a:pPr marL="114300" indent="0">
              <a:buNone/>
            </a:pPr>
            <a:endParaRPr lang="en-US" dirty="0"/>
          </a:p>
          <a:p>
            <a:r>
              <a:rPr lang="en-US" dirty="0"/>
              <a:t>To that end, you should have an introduction, body paragraphs, and a conclusion/synthesis.</a:t>
            </a:r>
          </a:p>
          <a:p>
            <a:endParaRPr lang="en-US" dirty="0"/>
          </a:p>
          <a:p>
            <a:r>
              <a:rPr lang="en-US" dirty="0"/>
              <a:t>It must be continuous writing (not bullet points or disjointed).</a:t>
            </a:r>
          </a:p>
          <a:p>
            <a:endParaRPr lang="en-US" dirty="0"/>
          </a:p>
          <a:p>
            <a:r>
              <a:rPr lang="en-US" dirty="0"/>
              <a:t>And you need to have direct references from the text in the analysis.</a:t>
            </a:r>
          </a:p>
        </p:txBody>
      </p:sp>
    </p:spTree>
    <p:extLst>
      <p:ext uri="{BB962C8B-B14F-4D97-AF65-F5344CB8AC3E}">
        <p14:creationId xmlns:p14="http://schemas.microsoft.com/office/powerpoint/2010/main" val="28829262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FC8D6-AA8D-D24A-8025-C4A97BA8A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long should Paper 1 be?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8C808C-98F8-0F49-AEE2-F2B7D93A97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1CE3AB-3114-DF4F-81DA-AB5200F75438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dirty="0"/>
              <a:t>The standard teacher response is “how long is a piece of string?”</a:t>
            </a:r>
          </a:p>
          <a:p>
            <a:pPr marL="114300" indent="0">
              <a:buNone/>
            </a:pPr>
            <a:endParaRPr lang="en-US" dirty="0"/>
          </a:p>
          <a:p>
            <a:r>
              <a:rPr lang="en-US" dirty="0"/>
              <a:t>But, we advise you to write a bunch!  Look at the model examples (exemplars) to get a feel for how many paragraphs, how many words, and overall how much you should write in the exam.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007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2DFC8-8454-9744-B558-CC2D7AD18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study for Paper 1?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0C63FD-C4E4-DF49-A809-2FE40525D0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51B783-357E-8540-B024-EE62CECFBBA8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dirty="0"/>
              <a:t>YES!</a:t>
            </a:r>
          </a:p>
          <a:p>
            <a:endParaRPr lang="en-US" dirty="0"/>
          </a:p>
          <a:p>
            <a:r>
              <a:rPr lang="en-US" dirty="0"/>
              <a:t>Some students incorrectly assume that since Paper 1 is based on an unseen non-literary text, you can’t study for the exam.  They are wrong!</a:t>
            </a:r>
          </a:p>
          <a:p>
            <a:endParaRPr lang="en-US" dirty="0"/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925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D3A1C-F269-9E4A-80B1-B462BBA32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 how do you study for Paper 1?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E4F1B0-C591-3B4B-8C0C-3EF2A1B36D2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318710-361B-E94A-963D-C8D279A12CFC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4939500" y="852855"/>
            <a:ext cx="3837000" cy="3921368"/>
          </a:xfrm>
        </p:spPr>
        <p:txBody>
          <a:bodyPr/>
          <a:lstStyle/>
          <a:p>
            <a:r>
              <a:rPr lang="en-US" sz="1400" dirty="0"/>
              <a:t>Read widely!  This should start ideally before you even begin the IB, but once you are in the course, you should be reading as much as you can.  </a:t>
            </a:r>
          </a:p>
          <a:p>
            <a:pPr lvl="1"/>
            <a:r>
              <a:rPr lang="en-US" dirty="0"/>
              <a:t>Longer works of fiction (even though literary works won’t appear on the exam).</a:t>
            </a:r>
          </a:p>
          <a:p>
            <a:pPr lvl="1"/>
            <a:r>
              <a:rPr lang="en-US" dirty="0"/>
              <a:t>Newspapers – pick on online newspaper and read it everyday.</a:t>
            </a:r>
          </a:p>
          <a:p>
            <a:pPr lvl="1"/>
            <a:r>
              <a:rPr lang="en-US" dirty="0"/>
              <a:t>Longer works of nonfiction from magazines like </a:t>
            </a:r>
            <a:r>
              <a:rPr lang="en-US" i="1" dirty="0"/>
              <a:t>The Economist,</a:t>
            </a:r>
            <a:r>
              <a:rPr lang="en-US" dirty="0"/>
              <a:t> </a:t>
            </a:r>
            <a:r>
              <a:rPr lang="en-US" i="1" dirty="0"/>
              <a:t>The Atlantic</a:t>
            </a:r>
            <a:r>
              <a:rPr lang="en-US" dirty="0"/>
              <a:t>, </a:t>
            </a:r>
            <a:r>
              <a:rPr lang="en-US" i="1" dirty="0"/>
              <a:t>Time Magazine</a:t>
            </a:r>
            <a:r>
              <a:rPr lang="en-US" dirty="0"/>
              <a:t> and so on.</a:t>
            </a:r>
          </a:p>
          <a:p>
            <a:pPr lvl="1"/>
            <a:r>
              <a:rPr lang="en-US" dirty="0"/>
              <a:t>And don’t be afraid to deep dive into your own personal interests.  Read about them too!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792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DFAFD-D6FF-AF4D-AAAC-229BCE6BB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there anything else I can do besides reading?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D26C8E-D825-BA4D-96B7-D5CD093B15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4B6044-8566-B943-9E33-18ACFEF9919D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sz="1400" dirty="0"/>
              <a:t>Of course!  You should be doing some or all of the following:</a:t>
            </a:r>
          </a:p>
          <a:p>
            <a:pPr marL="114300" indent="0">
              <a:buNone/>
            </a:pPr>
            <a:endParaRPr lang="en-US" sz="1400" dirty="0"/>
          </a:p>
          <a:p>
            <a:r>
              <a:rPr lang="en-US" sz="1400" dirty="0"/>
              <a:t>Reading model examples (exemplars);</a:t>
            </a:r>
          </a:p>
          <a:p>
            <a:r>
              <a:rPr lang="en-US" sz="1400" dirty="0"/>
              <a:t>Writing practice papers under timed conditions using past exams;</a:t>
            </a:r>
          </a:p>
          <a:p>
            <a:r>
              <a:rPr lang="en-US" sz="1400" dirty="0"/>
              <a:t>Comparing and contrasting your writing/work to the model examples;</a:t>
            </a:r>
          </a:p>
          <a:p>
            <a:r>
              <a:rPr lang="en-US" sz="1400" dirty="0"/>
              <a:t>Practicing your annotation and outlining skills;</a:t>
            </a:r>
          </a:p>
          <a:p>
            <a:r>
              <a:rPr lang="en-US" sz="1400" dirty="0"/>
              <a:t>Memorizing your terms and definitions.   Just like you know the parts of a cell in Biology, you should be fluent in identifying and analyzing the writer’s choices.</a:t>
            </a:r>
          </a:p>
          <a:p>
            <a:r>
              <a:rPr lang="en-US" sz="1400" dirty="0"/>
              <a:t>And more!  Your teacher will have further advice for your particular context as needed.</a:t>
            </a:r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0750464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46"/>
          <p:cNvSpPr txBox="1">
            <a:spLocks noGrp="1"/>
          </p:cNvSpPr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I have more questions.  Where can I find answers?</a:t>
            </a:r>
            <a:endParaRPr dirty="0"/>
          </a:p>
        </p:txBody>
      </p:sp>
      <p:sp>
        <p:nvSpPr>
          <p:cNvPr id="254" name="Google Shape;254;p46"/>
          <p:cNvSpPr txBox="1">
            <a:spLocks noGrp="1"/>
          </p:cNvSpPr>
          <p:nvPr>
            <p:ph type="subTitle" idx="1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46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Ask your teacher!  They are super knowledgeable about the course!</a:t>
            </a:r>
            <a:endParaRPr lang="en-US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endParaRPr lang="en-US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dirty="0"/>
              <a:t>The “For Students” section of </a:t>
            </a:r>
            <a:r>
              <a:rPr lang="en-US" i="1" dirty="0" err="1"/>
              <a:t>InThinking</a:t>
            </a:r>
            <a:r>
              <a:rPr lang="en-US" dirty="0"/>
              <a:t> also has a wealth of information to support you in the process!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6"/>
          <p:cNvSpPr txBox="1">
            <a:spLocks noGrp="1"/>
          </p:cNvSpPr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dirty="0"/>
              <a:t>What is Paper 1?</a:t>
            </a:r>
            <a:endParaRPr dirty="0"/>
          </a:p>
        </p:txBody>
      </p:sp>
      <p:sp>
        <p:nvSpPr>
          <p:cNvPr id="120" name="Google Shape;120;p26"/>
          <p:cNvSpPr txBox="1">
            <a:spLocks noGrp="1"/>
          </p:cNvSpPr>
          <p:nvPr>
            <p:ph type="body" idx="2"/>
          </p:nvPr>
        </p:nvSpPr>
        <p:spPr>
          <a:xfrm>
            <a:off x="4951800" y="-228600"/>
            <a:ext cx="3837000" cy="5372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Paper 1 is an exam you sit in May or November of your final IB year.</a:t>
            </a: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lang="en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For SL students, it is a 75 minute exam.</a:t>
            </a: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lang="en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For HL students, it is a 2 hour and 15 minute exam.</a:t>
            </a: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endParaRPr lang="en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All students also get 5 minutes of “reading time” at the start of the exam.</a:t>
            </a:r>
            <a:endParaRPr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endParaRPr dirty="0"/>
          </a:p>
          <a:p>
            <a:pPr marL="45720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A6089-7D27-824B-9E3E-C3AE382D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kind of exam is it?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41B049-8C0F-694B-95AB-1B9695F6D7F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8F66DC-D072-4340-AADC-6CF4B9B50E2B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4939500" y="-325315"/>
            <a:ext cx="3837000" cy="6005146"/>
          </a:xfrm>
        </p:spPr>
        <p:txBody>
          <a:bodyPr/>
          <a:lstStyle/>
          <a:p>
            <a:r>
              <a:rPr lang="en-US" dirty="0"/>
              <a:t>It is an exam in which you write a guided textual analysis.</a:t>
            </a:r>
          </a:p>
          <a:p>
            <a:pPr marL="114300" indent="0">
              <a:buNone/>
            </a:pPr>
            <a:endParaRPr lang="en-US" dirty="0"/>
          </a:p>
          <a:p>
            <a:r>
              <a:rPr lang="en-US" dirty="0"/>
              <a:t>The exam has two unseen non-literary texts or extracts.</a:t>
            </a:r>
          </a:p>
          <a:p>
            <a:pPr marL="114300" indent="0">
              <a:buNone/>
            </a:pPr>
            <a:endParaRPr lang="en-US" dirty="0"/>
          </a:p>
          <a:p>
            <a:r>
              <a:rPr lang="en-US" dirty="0"/>
              <a:t>SL students write a guided textual analysis based on one of the texts.  </a:t>
            </a:r>
          </a:p>
          <a:p>
            <a:pPr marL="114300" indent="0">
              <a:buNone/>
            </a:pPr>
            <a:endParaRPr lang="en-US" dirty="0"/>
          </a:p>
          <a:p>
            <a:r>
              <a:rPr lang="en-US" dirty="0"/>
              <a:t>HL students write two guided textual analyses.  HL students get no choice. </a:t>
            </a:r>
          </a:p>
          <a:p>
            <a:endParaRPr lang="en-US" dirty="0"/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390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8"/>
          <p:cNvSpPr txBox="1">
            <a:spLocks noGrp="1"/>
          </p:cNvSpPr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/>
              <a:t>How will I be graded?</a:t>
            </a:r>
            <a:endParaRPr/>
          </a:p>
        </p:txBody>
      </p:sp>
      <p:sp>
        <p:nvSpPr>
          <p:cNvPr id="133" name="Google Shape;133;p28"/>
          <p:cNvSpPr txBox="1">
            <a:spLocks noGrp="1"/>
          </p:cNvSpPr>
          <p:nvPr>
            <p:ph type="body" idx="2"/>
          </p:nvPr>
        </p:nvSpPr>
        <p:spPr>
          <a:xfrm>
            <a:off x="4939500" y="416825"/>
            <a:ext cx="3837000" cy="40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At SL, you are graded using 4 criterion each worth 5 points for a total of 20 points.</a:t>
            </a: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endParaRPr lang="en" dirty="0"/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dirty="0"/>
              <a:t>They are: </a:t>
            </a:r>
            <a:endParaRPr dirty="0"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dirty="0"/>
              <a:t>Understanding and interpretation</a:t>
            </a:r>
            <a:endParaRPr dirty="0"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dirty="0"/>
              <a:t>Analysis and evaluation</a:t>
            </a:r>
            <a:endParaRPr dirty="0"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dirty="0"/>
              <a:t>Focus and organization</a:t>
            </a:r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dirty="0"/>
              <a:t>Language</a:t>
            </a:r>
            <a:endParaRPr dirty="0"/>
          </a:p>
          <a:p>
            <a:pPr marL="285750" indent="-285750">
              <a:spcBef>
                <a:spcPts val="1600"/>
              </a:spcBef>
              <a:spcAft>
                <a:spcPts val="1600"/>
              </a:spcAft>
            </a:pPr>
            <a:r>
              <a:rPr lang="en-US" dirty="0"/>
              <a:t>At HL, both guided textual analyses are graded separately using the same criteria.  It’s out of 40 points, in other words, for HL.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9"/>
          <p:cNvSpPr txBox="1">
            <a:spLocks noGrp="1"/>
          </p:cNvSpPr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dirty="0"/>
              <a:t>How much is Paper 1 worth?</a:t>
            </a:r>
            <a:endParaRPr dirty="0"/>
          </a:p>
        </p:txBody>
      </p:sp>
      <p:sp>
        <p:nvSpPr>
          <p:cNvPr id="139" name="Google Shape;139;p2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Paper 1 is worth </a:t>
            </a:r>
            <a:r>
              <a:rPr lang="en" b="1" dirty="0"/>
              <a:t>35%</a:t>
            </a:r>
            <a:r>
              <a:rPr lang="en" dirty="0"/>
              <a:t> of your final IB grade.</a:t>
            </a: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07D4C-E090-214C-8D86-293E7D755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I write about anything?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BD6F04-F8DC-324B-B064-93C137371BD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F9976A-C1A4-4841-BCF8-AD2AA1D0BD65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dirty="0"/>
              <a:t>No!  There is a guiding question.</a:t>
            </a:r>
          </a:p>
          <a:p>
            <a:pPr marL="114300" indent="0">
              <a:buNone/>
            </a:pPr>
            <a:r>
              <a:rPr lang="en-US" dirty="0"/>
              <a:t> </a:t>
            </a:r>
          </a:p>
          <a:p>
            <a:r>
              <a:rPr lang="en-US" dirty="0"/>
              <a:t>Our recommendation is to focus your response on the guiding question.  </a:t>
            </a:r>
          </a:p>
        </p:txBody>
      </p:sp>
    </p:spTree>
    <p:extLst>
      <p:ext uri="{BB962C8B-B14F-4D97-AF65-F5344CB8AC3E}">
        <p14:creationId xmlns:p14="http://schemas.microsoft.com/office/powerpoint/2010/main" val="1225608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7A667-63E9-E046-8E87-D35C3CED9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tell me more about the guiding question?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26D16A-A1DE-C440-BCE6-F865D10CDE6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BD35D9-9E76-674E-BC76-D864F0A520CE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dirty="0"/>
              <a:t>The guiding question is a question at the bottom of the exam paper, under the actual text itself.</a:t>
            </a:r>
          </a:p>
          <a:p>
            <a:endParaRPr lang="en-US" dirty="0"/>
          </a:p>
          <a:p>
            <a:r>
              <a:rPr lang="en-US" dirty="0"/>
              <a:t>The IB has stated that “</a:t>
            </a:r>
            <a:r>
              <a:rPr lang="en-SG" dirty="0"/>
              <a:t>a guiding question “ will “[ask] the students to consider a technical or formal aspect of the passage.”</a:t>
            </a:r>
            <a:endParaRPr lang="en-US" dirty="0"/>
          </a:p>
          <a:p>
            <a:pPr marL="11430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50996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D29DF-C9D4-5247-9ED3-228AA5686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 you have any examples of guiding questions?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754A8A-F4B9-F54F-B070-AD06012A397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5441AD-E8E0-D041-88D2-729AE5F43BE7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SG" dirty="0"/>
              <a:t>How is the narrative structure used to explore ideas about identity?</a:t>
            </a:r>
          </a:p>
          <a:p>
            <a:endParaRPr lang="en-SG" dirty="0"/>
          </a:p>
          <a:p>
            <a:r>
              <a:rPr lang="en-SG" dirty="0"/>
              <a:t>How do text and image work together to convey the comic's message?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0363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52C10-8EE9-D34F-ADFA-4167DE9DF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text types might appear?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E82027-66A7-124F-8042-D6674B8512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2D2AF3-E668-9246-8846-232DC0760E77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4939500" y="70338"/>
            <a:ext cx="3837000" cy="2971800"/>
          </a:xfrm>
        </p:spPr>
        <p:txBody>
          <a:bodyPr/>
          <a:lstStyle/>
          <a:p>
            <a:r>
              <a:rPr lang="en-US" dirty="0"/>
              <a:t>Technically, the IB says only the ones taken from this chart below: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939DC5C-BF41-B843-8777-3253EAB8C4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4404" y="1628875"/>
            <a:ext cx="4287191" cy="21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505215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009668"/>
      </a:accent2>
      <a:accent3>
        <a:srgbClr val="4DB6AC"/>
      </a:accent3>
      <a:accent4>
        <a:srgbClr val="FF9800"/>
      </a:accent4>
      <a:accent5>
        <a:srgbClr val="CE93D8"/>
      </a:accent5>
      <a:accent6>
        <a:srgbClr val="EEFF41"/>
      </a:accent6>
      <a:hlink>
        <a:srgbClr val="CE93D8"/>
      </a:hlink>
      <a:folHlink>
        <a:srgbClr val="CE93D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939</Words>
  <Application>Microsoft Macintosh PowerPoint</Application>
  <PresentationFormat>On-screen Show (16:9)</PresentationFormat>
  <Paragraphs>102</Paragraphs>
  <Slides>17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Georgia</vt:lpstr>
      <vt:lpstr>Open Sans</vt:lpstr>
      <vt:lpstr>PT Sans Narrow</vt:lpstr>
      <vt:lpstr>Simple Light</vt:lpstr>
      <vt:lpstr>Tropic</vt:lpstr>
      <vt:lpstr>Language and Literature </vt:lpstr>
      <vt:lpstr>What is Paper 1?</vt:lpstr>
      <vt:lpstr>What kind of exam is it?</vt:lpstr>
      <vt:lpstr>How will I be graded?</vt:lpstr>
      <vt:lpstr>How much is Paper 1 worth?</vt:lpstr>
      <vt:lpstr>Can I write about anything?</vt:lpstr>
      <vt:lpstr>Can you tell me more about the guiding question?</vt:lpstr>
      <vt:lpstr>Do you have any examples of guiding questions?</vt:lpstr>
      <vt:lpstr>What text types might appear?</vt:lpstr>
      <vt:lpstr>Really, only those text types will appear on the exam?</vt:lpstr>
      <vt:lpstr>So how do I organize my Paper 1?</vt:lpstr>
      <vt:lpstr>Can you tell me more?</vt:lpstr>
      <vt:lpstr>How long should Paper 1 be?</vt:lpstr>
      <vt:lpstr>Can you study for Paper 1?</vt:lpstr>
      <vt:lpstr>So how do you study for Paper 1?</vt:lpstr>
      <vt:lpstr>Is there anything else I can do besides reading?</vt:lpstr>
      <vt:lpstr>I have more questions.  Where can I find answers?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Language and Literature </dc:title>
  <cp:lastModifiedBy>Microsoft Office User</cp:lastModifiedBy>
  <cp:revision>11</cp:revision>
  <dcterms:modified xsi:type="dcterms:W3CDTF">2022-02-08T06:56:20Z</dcterms:modified>
</cp:coreProperties>
</file>