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71" r:id="rId7"/>
    <p:sldId id="267" r:id="rId8"/>
    <p:sldId id="272" r:id="rId9"/>
    <p:sldId id="266" r:id="rId10"/>
    <p:sldId id="269" r:id="rId11"/>
    <p:sldId id="263" r:id="rId12"/>
    <p:sldId id="264" r:id="rId13"/>
    <p:sldId id="276" r:id="rId14"/>
    <p:sldId id="261" r:id="rId15"/>
    <p:sldId id="274" r:id="rId16"/>
    <p:sldId id="273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Ansdell" initials="TA" lastIdx="1" clrIdx="0">
    <p:extLst>
      <p:ext uri="{19B8F6BF-5375-455C-9EA6-DF929625EA0E}">
        <p15:presenceInfo xmlns:p15="http://schemas.microsoft.com/office/powerpoint/2012/main" userId="S::TJA@Whitgift.co.uk::2ae02ff7-db50-46e7-a69f-6f088c410a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39523-4299-464C-8F86-B2B62F8F90EB}" v="3" dt="2021-06-27T20:15:51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Johnson" userId="c2b43a67-95fe-47ad-a6e6-0528f3b7e40a" providerId="ADAL" clId="{7E239523-4299-464C-8F86-B2B62F8F90EB}"/>
    <pc:docChg chg="custSel addSld delSld modSld">
      <pc:chgData name="Mark Johnson" userId="c2b43a67-95fe-47ad-a6e6-0528f3b7e40a" providerId="ADAL" clId="{7E239523-4299-464C-8F86-B2B62F8F90EB}" dt="2021-06-27T20:26:05.352" v="407" actId="20577"/>
      <pc:docMkLst>
        <pc:docMk/>
      </pc:docMkLst>
      <pc:sldChg chg="modSp mod">
        <pc:chgData name="Mark Johnson" userId="c2b43a67-95fe-47ad-a6e6-0528f3b7e40a" providerId="ADAL" clId="{7E239523-4299-464C-8F86-B2B62F8F90EB}" dt="2021-06-27T20:14:00.612" v="202" actId="1076"/>
        <pc:sldMkLst>
          <pc:docMk/>
          <pc:sldMk cId="280153809" sldId="256"/>
        </pc:sldMkLst>
        <pc:spChg chg="mod">
          <ac:chgData name="Mark Johnson" userId="c2b43a67-95fe-47ad-a6e6-0528f3b7e40a" providerId="ADAL" clId="{7E239523-4299-464C-8F86-B2B62F8F90EB}" dt="2021-06-27T20:09:59.958" v="24" actId="20577"/>
          <ac:spMkLst>
            <pc:docMk/>
            <pc:sldMk cId="280153809" sldId="256"/>
            <ac:spMk id="2" creationId="{47778F3D-96FF-45B5-820B-D76210EB3ADB}"/>
          </ac:spMkLst>
        </pc:spChg>
        <pc:spChg chg="mod">
          <ac:chgData name="Mark Johnson" userId="c2b43a67-95fe-47ad-a6e6-0528f3b7e40a" providerId="ADAL" clId="{7E239523-4299-464C-8F86-B2B62F8F90EB}" dt="2021-06-27T20:09:47.341" v="0" actId="20577"/>
          <ac:spMkLst>
            <pc:docMk/>
            <pc:sldMk cId="280153809" sldId="256"/>
            <ac:spMk id="3" creationId="{72B285B0-7174-4CC8-B9A8-B9D932AEFF1A}"/>
          </ac:spMkLst>
        </pc:spChg>
        <pc:picChg chg="mod">
          <ac:chgData name="Mark Johnson" userId="c2b43a67-95fe-47ad-a6e6-0528f3b7e40a" providerId="ADAL" clId="{7E239523-4299-464C-8F86-B2B62F8F90EB}" dt="2021-06-27T20:14:00.612" v="202" actId="1076"/>
          <ac:picMkLst>
            <pc:docMk/>
            <pc:sldMk cId="280153809" sldId="256"/>
            <ac:picMk id="4" creationId="{F81F1BC3-23A5-439A-ABA2-1E32825C75EA}"/>
          </ac:picMkLst>
        </pc:picChg>
      </pc:sldChg>
      <pc:sldChg chg="modSp mod">
        <pc:chgData name="Mark Johnson" userId="c2b43a67-95fe-47ad-a6e6-0528f3b7e40a" providerId="ADAL" clId="{7E239523-4299-464C-8F86-B2B62F8F90EB}" dt="2021-06-27T20:26:05.352" v="407" actId="20577"/>
        <pc:sldMkLst>
          <pc:docMk/>
          <pc:sldMk cId="1335366238" sldId="257"/>
        </pc:sldMkLst>
        <pc:spChg chg="mod">
          <ac:chgData name="Mark Johnson" userId="c2b43a67-95fe-47ad-a6e6-0528f3b7e40a" providerId="ADAL" clId="{7E239523-4299-464C-8F86-B2B62F8F90EB}" dt="2021-06-27T20:26:05.352" v="407" actId="20577"/>
          <ac:spMkLst>
            <pc:docMk/>
            <pc:sldMk cId="1335366238" sldId="257"/>
            <ac:spMk id="2" creationId="{BCEC6AA4-A2A5-480F-AF5E-8B897D1FB28B}"/>
          </ac:spMkLst>
        </pc:spChg>
      </pc:sldChg>
      <pc:sldChg chg="modSp mod">
        <pc:chgData name="Mark Johnson" userId="c2b43a67-95fe-47ad-a6e6-0528f3b7e40a" providerId="ADAL" clId="{7E239523-4299-464C-8F86-B2B62F8F90EB}" dt="2021-06-27T20:12:27.702" v="199" actId="20577"/>
        <pc:sldMkLst>
          <pc:docMk/>
          <pc:sldMk cId="1509668377" sldId="258"/>
        </pc:sldMkLst>
        <pc:spChg chg="mod">
          <ac:chgData name="Mark Johnson" userId="c2b43a67-95fe-47ad-a6e6-0528f3b7e40a" providerId="ADAL" clId="{7E239523-4299-464C-8F86-B2B62F8F90EB}" dt="2021-06-27T20:12:27.702" v="199" actId="20577"/>
          <ac:spMkLst>
            <pc:docMk/>
            <pc:sldMk cId="1509668377" sldId="258"/>
            <ac:spMk id="3" creationId="{D079365A-8274-4AD7-B5FA-B6A14E43E852}"/>
          </ac:spMkLst>
        </pc:spChg>
      </pc:sldChg>
      <pc:sldChg chg="del">
        <pc:chgData name="Mark Johnson" userId="c2b43a67-95fe-47ad-a6e6-0528f3b7e40a" providerId="ADAL" clId="{7E239523-4299-464C-8F86-B2B62F8F90EB}" dt="2021-06-27T20:12:36.515" v="200" actId="2696"/>
        <pc:sldMkLst>
          <pc:docMk/>
          <pc:sldMk cId="3256128038" sldId="259"/>
        </pc:sldMkLst>
      </pc:sldChg>
      <pc:sldChg chg="modSp mod">
        <pc:chgData name="Mark Johnson" userId="c2b43a67-95fe-47ad-a6e6-0528f3b7e40a" providerId="ADAL" clId="{7E239523-4299-464C-8F86-B2B62F8F90EB}" dt="2021-06-27T20:17:27.438" v="373" actId="20577"/>
        <pc:sldMkLst>
          <pc:docMk/>
          <pc:sldMk cId="2740505915" sldId="260"/>
        </pc:sldMkLst>
        <pc:spChg chg="mod">
          <ac:chgData name="Mark Johnson" userId="c2b43a67-95fe-47ad-a6e6-0528f3b7e40a" providerId="ADAL" clId="{7E239523-4299-464C-8F86-B2B62F8F90EB}" dt="2021-06-27T20:17:27.438" v="373" actId="20577"/>
          <ac:spMkLst>
            <pc:docMk/>
            <pc:sldMk cId="2740505915" sldId="260"/>
            <ac:spMk id="3" creationId="{15E49B7A-A5D8-46FA-86CB-D59E02A916AC}"/>
          </ac:spMkLst>
        </pc:spChg>
      </pc:sldChg>
      <pc:sldChg chg="del">
        <pc:chgData name="Mark Johnson" userId="c2b43a67-95fe-47ad-a6e6-0528f3b7e40a" providerId="ADAL" clId="{7E239523-4299-464C-8F86-B2B62F8F90EB}" dt="2021-06-27T20:18:49.140" v="375" actId="2696"/>
        <pc:sldMkLst>
          <pc:docMk/>
          <pc:sldMk cId="146859933" sldId="265"/>
        </pc:sldMkLst>
      </pc:sldChg>
      <pc:sldChg chg="del">
        <pc:chgData name="Mark Johnson" userId="c2b43a67-95fe-47ad-a6e6-0528f3b7e40a" providerId="ADAL" clId="{7E239523-4299-464C-8F86-B2B62F8F90EB}" dt="2021-06-27T20:18:12.529" v="374" actId="2696"/>
        <pc:sldMkLst>
          <pc:docMk/>
          <pc:sldMk cId="3262234134" sldId="268"/>
        </pc:sldMkLst>
      </pc:sldChg>
      <pc:sldChg chg="del">
        <pc:chgData name="Mark Johnson" userId="c2b43a67-95fe-47ad-a6e6-0528f3b7e40a" providerId="ADAL" clId="{7E239523-4299-464C-8F86-B2B62F8F90EB}" dt="2021-06-27T20:12:50.015" v="201" actId="2696"/>
        <pc:sldMkLst>
          <pc:docMk/>
          <pc:sldMk cId="4150379491" sldId="270"/>
        </pc:sldMkLst>
      </pc:sldChg>
      <pc:sldChg chg="addSp delSp modSp add del mod">
        <pc:chgData name="Mark Johnson" userId="c2b43a67-95fe-47ad-a6e6-0528f3b7e40a" providerId="ADAL" clId="{7E239523-4299-464C-8F86-B2B62F8F90EB}" dt="2021-06-27T20:16:49.535" v="305" actId="2696"/>
        <pc:sldMkLst>
          <pc:docMk/>
          <pc:sldMk cId="4199829118" sldId="278"/>
        </pc:sldMkLst>
        <pc:spChg chg="mod">
          <ac:chgData name="Mark Johnson" userId="c2b43a67-95fe-47ad-a6e6-0528f3b7e40a" providerId="ADAL" clId="{7E239523-4299-464C-8F86-B2B62F8F90EB}" dt="2021-06-27T20:14:39.789" v="286" actId="20577"/>
          <ac:spMkLst>
            <pc:docMk/>
            <pc:sldMk cId="4199829118" sldId="278"/>
            <ac:spMk id="2" creationId="{A8CEC850-47E8-4EBF-9DE8-AD260ED64253}"/>
          </ac:spMkLst>
        </pc:spChg>
        <pc:spChg chg="del mod">
          <ac:chgData name="Mark Johnson" userId="c2b43a67-95fe-47ad-a6e6-0528f3b7e40a" providerId="ADAL" clId="{7E239523-4299-464C-8F86-B2B62F8F90EB}" dt="2021-06-27T20:15:29.160" v="289"/>
          <ac:spMkLst>
            <pc:docMk/>
            <pc:sldMk cId="4199829118" sldId="278"/>
            <ac:spMk id="3" creationId="{15E49B7A-A5D8-46FA-86CB-D59E02A916AC}"/>
          </ac:spMkLst>
        </pc:spChg>
        <pc:spChg chg="add del mod">
          <ac:chgData name="Mark Johnson" userId="c2b43a67-95fe-47ad-a6e6-0528f3b7e40a" providerId="ADAL" clId="{7E239523-4299-464C-8F86-B2B62F8F90EB}" dt="2021-06-27T20:15:35.805" v="290"/>
          <ac:spMkLst>
            <pc:docMk/>
            <pc:sldMk cId="4199829118" sldId="278"/>
            <ac:spMk id="4" creationId="{A205E10E-7F30-40AA-86E3-6318706BD9B9}"/>
          </ac:spMkLst>
        </pc:spChg>
        <pc:spChg chg="add del mod">
          <ac:chgData name="Mark Johnson" userId="c2b43a67-95fe-47ad-a6e6-0528f3b7e40a" providerId="ADAL" clId="{7E239523-4299-464C-8F86-B2B62F8F90EB}" dt="2021-06-27T20:15:51.081" v="291"/>
          <ac:spMkLst>
            <pc:docMk/>
            <pc:sldMk cId="4199829118" sldId="278"/>
            <ac:spMk id="5" creationId="{25E8DA95-0F6B-43F1-84D4-B2AFF248FC44}"/>
          </ac:spMkLst>
        </pc:spChg>
        <pc:spChg chg="add mod">
          <ac:chgData name="Mark Johnson" userId="c2b43a67-95fe-47ad-a6e6-0528f3b7e40a" providerId="ADAL" clId="{7E239523-4299-464C-8F86-B2B62F8F90EB}" dt="2021-06-27T20:15:51.081" v="291"/>
          <ac:spMkLst>
            <pc:docMk/>
            <pc:sldMk cId="4199829118" sldId="278"/>
            <ac:spMk id="6" creationId="{E2872EAC-7E64-4E13-8EA1-E540761280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3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6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8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9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4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3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0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6/27/2021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57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81F1BC3-23A5-439A-ABA2-1E32825C7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307" r="-1" b="-1"/>
          <a:stretch/>
        </p:blipFill>
        <p:spPr>
          <a:xfrm>
            <a:off x="-217150" y="1571"/>
            <a:ext cx="12191980" cy="6856429"/>
          </a:xfrm>
          <a:prstGeom prst="rect">
            <a:avLst/>
          </a:prstGeom>
        </p:spPr>
      </p:pic>
      <p:sp useBgFill="1">
        <p:nvSpPr>
          <p:cNvPr id="11" name="Oval 10">
            <a:extLst>
              <a:ext uri="{FF2B5EF4-FFF2-40B4-BE49-F238E27FC236}">
                <a16:creationId xmlns:a16="http://schemas.microsoft.com/office/drawing/2014/main" id="{07F1F8E1-08C9-4C32-8CD0-F0DEB444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78F3D-96FF-45B5-820B-D76210EB3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11978"/>
            <a:ext cx="3535679" cy="1425728"/>
          </a:xfrm>
        </p:spPr>
        <p:txBody>
          <a:bodyPr anchor="b">
            <a:normAutofit/>
          </a:bodyPr>
          <a:lstStyle/>
          <a:p>
            <a:pPr algn="ctr"/>
            <a:r>
              <a:rPr lang="en-GB" dirty="0"/>
              <a:t>Welcome to IB economics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285B0-7174-4CC8-B9A8-B9D932AEF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9360"/>
            <a:ext cx="3048000" cy="877585"/>
          </a:xfrm>
        </p:spPr>
        <p:txBody>
          <a:bodyPr>
            <a:normAutofit/>
          </a:bodyPr>
          <a:lstStyle/>
          <a:p>
            <a:pPr algn="ctr"/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53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87B812C-3070-452B-83FE-78736A49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B1C48-78FA-47FE-B452-C48AA506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Free Trade and Protectionism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8EC9E7A-F61D-4F41-9906-BE5335DF71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4068" y="985814"/>
            <a:ext cx="6626666" cy="48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34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FC39-1CA7-4619-80D8-FB90A695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66" y="327648"/>
            <a:ext cx="3311110" cy="1058563"/>
          </a:xfrm>
        </p:spPr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Opportunity Cost</a:t>
            </a:r>
            <a:endParaRPr lang="en-GB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64F90F9-E894-4634-B75A-D58F960F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"/>
          <a:stretch/>
        </p:blipFill>
        <p:spPr bwMode="auto">
          <a:xfrm>
            <a:off x="4951883" y="0"/>
            <a:ext cx="72401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BD6F2-20A2-476B-B70D-5E295FEBCF81}"/>
              </a:ext>
            </a:extLst>
          </p:cNvPr>
          <p:cNvSpPr txBox="1"/>
          <p:nvPr/>
        </p:nvSpPr>
        <p:spPr>
          <a:xfrm>
            <a:off x="1020932" y="2423604"/>
            <a:ext cx="3169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/>
              <a:t>“The benefit of the next best alternative forgone when making a decision”</a:t>
            </a:r>
          </a:p>
        </p:txBody>
      </p:sp>
    </p:spTree>
    <p:extLst>
      <p:ext uri="{BB962C8B-B14F-4D97-AF65-F5344CB8AC3E}">
        <p14:creationId xmlns:p14="http://schemas.microsoft.com/office/powerpoint/2010/main" val="15091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8765-B228-4D97-BFF5-722C7773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41" y="357187"/>
            <a:ext cx="3037659" cy="1059580"/>
          </a:xfrm>
        </p:spPr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Supply and Demand</a:t>
            </a:r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F6A59A3-E9B1-4C4D-8C92-A873F09C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 b="10417"/>
          <a:stretch/>
        </p:blipFill>
        <p:spPr bwMode="auto">
          <a:xfrm>
            <a:off x="4587875" y="357187"/>
            <a:ext cx="7280275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9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2699-C75F-45F3-8925-E4C16013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16" y="321545"/>
            <a:ext cx="3485334" cy="907180"/>
          </a:xfrm>
        </p:spPr>
        <p:txBody>
          <a:bodyPr/>
          <a:lstStyle/>
          <a:p>
            <a:r>
              <a:rPr lang="en-GB" dirty="0"/>
              <a:t>Rational Behaviour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4859C45-F8A4-4640-9CE3-D16B6E82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21545"/>
            <a:ext cx="8429627" cy="60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2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1F48F9-1F46-4B12-8E55-9DC04029D7BB}"/>
              </a:ext>
            </a:extLst>
          </p:cNvPr>
          <p:cNvSpPr/>
          <p:nvPr/>
        </p:nvSpPr>
        <p:spPr>
          <a:xfrm>
            <a:off x="1113462" y="2367171"/>
            <a:ext cx="996507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does any of this matter?</a:t>
            </a:r>
          </a:p>
        </p:txBody>
      </p:sp>
    </p:spTree>
    <p:extLst>
      <p:ext uri="{BB962C8B-B14F-4D97-AF65-F5344CB8AC3E}">
        <p14:creationId xmlns:p14="http://schemas.microsoft.com/office/powerpoint/2010/main" val="175665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52EC7-E12A-4340-B0D1-F064263632B8}"/>
              </a:ext>
            </a:extLst>
          </p:cNvPr>
          <p:cNvSpPr/>
          <p:nvPr/>
        </p:nvSpPr>
        <p:spPr>
          <a:xfrm>
            <a:off x="1306291" y="2302317"/>
            <a:ext cx="95794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Economics affects our daily life, </a:t>
            </a:r>
          </a:p>
          <a:p>
            <a:pPr algn="ctr"/>
            <a:r>
              <a:rPr lang="en-US" sz="5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most everything we do!</a:t>
            </a:r>
          </a:p>
        </p:txBody>
      </p:sp>
    </p:spTree>
    <p:extLst>
      <p:ext uri="{BB962C8B-B14F-4D97-AF65-F5344CB8AC3E}">
        <p14:creationId xmlns:p14="http://schemas.microsoft.com/office/powerpoint/2010/main" val="401357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DD74900-7B46-4E98-B68E-F91904D00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771" r="938" b="4648"/>
          <a:stretch/>
        </p:blipFill>
        <p:spPr bwMode="auto">
          <a:xfrm>
            <a:off x="64654" y="288636"/>
            <a:ext cx="12062692" cy="62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8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5E57417-E940-49E6-90DE-F24AA0D5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45" y="1250397"/>
            <a:ext cx="9077510" cy="43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2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52EC7-E12A-4340-B0D1-F064263632B8}"/>
              </a:ext>
            </a:extLst>
          </p:cNvPr>
          <p:cNvSpPr/>
          <p:nvPr/>
        </p:nvSpPr>
        <p:spPr>
          <a:xfrm>
            <a:off x="2281750" y="393618"/>
            <a:ext cx="76284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 these ideas relate</a:t>
            </a:r>
          </a:p>
          <a:p>
            <a:pPr algn="ctr"/>
            <a:r>
              <a:rPr lang="en-US" sz="54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</a:t>
            </a:r>
            <a:r>
              <a:rPr lang="en-US" sz="5400" b="1" i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daily life?</a:t>
            </a:r>
            <a:endParaRPr lang="en-US" sz="5400" b="0" i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47C9774-1BBA-4C85-970D-D2AC47D17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09951"/>
              </p:ext>
            </p:extLst>
          </p:nvPr>
        </p:nvGraphicFramePr>
        <p:xfrm>
          <a:off x="1298067" y="3103071"/>
          <a:ext cx="4376692" cy="2279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6692">
                  <a:extLst>
                    <a:ext uri="{9D8B030D-6E8A-4147-A177-3AD203B41FA5}">
                      <a16:colId xmlns:a16="http://schemas.microsoft.com/office/drawing/2014/main" val="535831103"/>
                    </a:ext>
                  </a:extLst>
                </a:gridCol>
              </a:tblGrid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Specialisation/Division of Labour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3661552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Factors of Production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2148738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Resource Endowments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902391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Global Inequality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7796906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Free Trade and Protectionism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40083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6AACBF-F345-4D06-89B7-06E55D9F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334173"/>
              </p:ext>
            </p:extLst>
          </p:nvPr>
        </p:nvGraphicFramePr>
        <p:xfrm>
          <a:off x="6623774" y="3071222"/>
          <a:ext cx="4376692" cy="23110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6692">
                  <a:extLst>
                    <a:ext uri="{9D8B030D-6E8A-4147-A177-3AD203B41FA5}">
                      <a16:colId xmlns:a16="http://schemas.microsoft.com/office/drawing/2014/main" val="3565205451"/>
                    </a:ext>
                  </a:extLst>
                </a:gridCol>
              </a:tblGrid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Risk + Uncertainty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2444117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Opportunity 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0486649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Supply and Demand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28239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Rational Behaviour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787843"/>
                  </a:ext>
                </a:extLst>
              </a:tr>
              <a:tr h="487685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Market Power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223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49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6AA4-A2A5-480F-AF5E-8B897D1F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were the characteristics of: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C2FB7-6404-4526-9580-DB0EFFB6C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Higher Income Countries?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Medium Income Countries?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Low Income Countries?</a:t>
            </a:r>
          </a:p>
        </p:txBody>
      </p:sp>
    </p:spTree>
    <p:extLst>
      <p:ext uri="{BB962C8B-B14F-4D97-AF65-F5344CB8AC3E}">
        <p14:creationId xmlns:p14="http://schemas.microsoft.com/office/powerpoint/2010/main" val="133536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81B6-9D06-4EC1-9EBB-2C66A8D8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365A-8274-4AD7-B5FA-B6A14E43E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419475"/>
          </a:xfrm>
        </p:spPr>
        <p:txBody>
          <a:bodyPr/>
          <a:lstStyle/>
          <a:p>
            <a:r>
              <a:rPr lang="en-GB" dirty="0"/>
              <a:t>How do your lists compare with the list generated after investigating via the website?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dirty="0"/>
              <a:t>Are there any surprises on the list?  </a:t>
            </a:r>
          </a:p>
          <a:p>
            <a:r>
              <a:rPr lang="en-GB" dirty="0"/>
              <a:t>Are there countries that are wealthier than you expected?  </a:t>
            </a:r>
          </a:p>
          <a:p>
            <a:r>
              <a:rPr lang="en-GB" dirty="0"/>
              <a:t>What about nations that had a lower income than you thought?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did the wealthy nations achieve your success?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What explains the relative success between different nations and different continents of the world?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6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C850-47E8-4EBF-9DE8-AD260ED6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a think…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9B7A-A5D8-46FA-86CB-D59E02A91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Compare the strategies of successful countries with those of relatively unsuccessful countries, why didn’t th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less successful countries just copy them?</a:t>
            </a:r>
          </a:p>
          <a:p>
            <a:pPr>
              <a:lnSpc>
                <a:spcPct val="200000"/>
              </a:lnSpc>
            </a:pPr>
            <a:r>
              <a:rPr lang="en-GB" dirty="0"/>
              <a:t>And what does this activity have to do with the IB economics course?  There are a several connections with the course and these include: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0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FA85-C082-48CA-9E0B-0541F81F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3" y="484697"/>
            <a:ext cx="5388745" cy="1278384"/>
          </a:xfrm>
        </p:spPr>
        <p:txBody>
          <a:bodyPr/>
          <a:lstStyle/>
          <a:p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Specialisation + Division of Labour</a:t>
            </a:r>
            <a:endParaRPr lang="en-GB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015E47-4BB7-41B7-A3AD-288A1A3C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" y="2286647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8B5F3E-7B8B-49BC-8B71-9D87DFBF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94" y="14287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9" y="-786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Oval 76">
            <a:extLst>
              <a:ext uri="{FF2B5EF4-FFF2-40B4-BE49-F238E27FC236}">
                <a16:creationId xmlns:a16="http://schemas.microsoft.com/office/drawing/2014/main" id="{5C3A0317-07C5-421D-8353-23737ABD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8FA85-C082-48CA-9E0B-0541F81F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2286000"/>
            <a:ext cx="3936275" cy="1351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effectLst/>
              </a:rPr>
              <a:t>Factors of Production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90757F-00D2-4AEA-B13B-55DEDDBE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3174" y="1276350"/>
            <a:ext cx="5740399" cy="43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0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598E-C118-42ED-B9AE-00D2EA34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90" y="202066"/>
            <a:ext cx="5583793" cy="857559"/>
          </a:xfrm>
        </p:spPr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Resource Endowments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0FFC6-2E3C-492E-80BF-5421FF481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90" y="1442621"/>
            <a:ext cx="5583793" cy="127394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We’ve just looked at what Factors of Production are, but some of you had differing levels of those. How did that affect your performance?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11AF67-BC6F-4581-911F-E0A0B6A20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5"/>
          <a:stretch/>
        </p:blipFill>
        <p:spPr bwMode="auto">
          <a:xfrm>
            <a:off x="2021095" y="1145559"/>
            <a:ext cx="8149810" cy="55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239D9D1-64DF-4381-81CE-BBF783126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1035"/>
          <a:stretch/>
        </p:blipFill>
        <p:spPr bwMode="auto">
          <a:xfrm>
            <a:off x="6187737" y="0"/>
            <a:ext cx="6070818" cy="68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67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B446-BE6E-42E1-97BB-014C6C3B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632" y="583808"/>
            <a:ext cx="2784629" cy="605802"/>
          </a:xfrm>
        </p:spPr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 Inequality</a:t>
            </a: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BEA1F6-A553-4724-A909-964922C2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7"/>
            <a:ext cx="12192000" cy="55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B446-BE6E-42E1-97BB-014C6C3B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632" y="583808"/>
            <a:ext cx="2784629" cy="605802"/>
          </a:xfrm>
        </p:spPr>
        <p:txBody>
          <a:bodyPr/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 Inequality</a:t>
            </a:r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1A91A8-93BD-4F00-A0CC-12994DC2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1021473"/>
            <a:ext cx="11351040" cy="57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rtalVTI">
  <a:themeElements>
    <a:clrScheme name="AnalogousFromLightSeedLeftStep">
      <a:dk1>
        <a:srgbClr val="000000"/>
      </a:dk1>
      <a:lt1>
        <a:srgbClr val="FFFFFF"/>
      </a:lt1>
      <a:dk2>
        <a:srgbClr val="392020"/>
      </a:dk2>
      <a:lt2>
        <a:srgbClr val="E3E2E8"/>
      </a:lt2>
      <a:accent1>
        <a:srgbClr val="9EA64C"/>
      </a:accent1>
      <a:accent2>
        <a:srgbClr val="CC982C"/>
      </a:accent2>
      <a:accent3>
        <a:srgbClr val="ED8562"/>
      </a:accent3>
      <a:accent4>
        <a:srgbClr val="EB4E68"/>
      </a:accent4>
      <a:accent5>
        <a:srgbClr val="EE6EB9"/>
      </a:accent5>
      <a:accent6>
        <a:srgbClr val="EB4EEA"/>
      </a:accent6>
      <a:hlink>
        <a:srgbClr val="6F69AE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270</Words>
  <Application>Microsoft Office PowerPoint</Application>
  <PresentationFormat>Widescreen</PresentationFormat>
  <Paragraphs>43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Trade Gothic Next Cond</vt:lpstr>
      <vt:lpstr>Trade Gothic Next Light</vt:lpstr>
      <vt:lpstr>PortalVTI</vt:lpstr>
      <vt:lpstr>Welcome to IB economics</vt:lpstr>
      <vt:lpstr>What were the characteristics of:</vt:lpstr>
      <vt:lpstr>Success?</vt:lpstr>
      <vt:lpstr>Have a think…</vt:lpstr>
      <vt:lpstr>Specialisation + Division of Labour</vt:lpstr>
      <vt:lpstr>Factors of Production</vt:lpstr>
      <vt:lpstr>Resource Endowments</vt:lpstr>
      <vt:lpstr>Global Inequality</vt:lpstr>
      <vt:lpstr>Global Inequality</vt:lpstr>
      <vt:lpstr>Free Trade and Protectionism</vt:lpstr>
      <vt:lpstr>Opportunity Cost</vt:lpstr>
      <vt:lpstr>Supply and Demand</vt:lpstr>
      <vt:lpstr>Rational Behaviour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trade game: Debrief</dc:title>
  <dc:creator>Tim Ansdell</dc:creator>
  <cp:lastModifiedBy>Mark Johnson</cp:lastModifiedBy>
  <cp:revision>8</cp:revision>
  <dcterms:created xsi:type="dcterms:W3CDTF">2021-06-08T13:24:56Z</dcterms:created>
  <dcterms:modified xsi:type="dcterms:W3CDTF">2021-06-27T20:26:09Z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4a67ac-5dc1-4ba4-a8f4-88c64762ad3f_Enabled">
    <vt:lpwstr>true</vt:lpwstr>
  </property>
  <property fmtid="{D5CDD505-2E9C-101B-9397-08002B2CF9AE}" pid="3" name="MSIP_Label_b34a67ac-5dc1-4ba4-a8f4-88c64762ad3f_SetDate">
    <vt:lpwstr>2021-06-08T13:24:56Z</vt:lpwstr>
  </property>
  <property fmtid="{D5CDD505-2E9C-101B-9397-08002B2CF9AE}" pid="4" name="MSIP_Label_b34a67ac-5dc1-4ba4-a8f4-88c64762ad3f_Method">
    <vt:lpwstr>Standard</vt:lpwstr>
  </property>
  <property fmtid="{D5CDD505-2E9C-101B-9397-08002B2CF9AE}" pid="5" name="MSIP_Label_b34a67ac-5dc1-4ba4-a8f4-88c64762ad3f_Name">
    <vt:lpwstr>b34a67ac-5dc1-4ba4-a8f4-88c64762ad3f</vt:lpwstr>
  </property>
  <property fmtid="{D5CDD505-2E9C-101B-9397-08002B2CF9AE}" pid="6" name="MSIP_Label_b34a67ac-5dc1-4ba4-a8f4-88c64762ad3f_SiteId">
    <vt:lpwstr>e0643a97-cb36-4364-bf4a-7739a7ca95a5</vt:lpwstr>
  </property>
  <property fmtid="{D5CDD505-2E9C-101B-9397-08002B2CF9AE}" pid="7" name="MSIP_Label_b34a67ac-5dc1-4ba4-a8f4-88c64762ad3f_ActionId">
    <vt:lpwstr>0660a58b-af27-47ed-934b-ff47911a32c3</vt:lpwstr>
  </property>
  <property fmtid="{D5CDD505-2E9C-101B-9397-08002B2CF9AE}" pid="8" name="MSIP_Label_b34a67ac-5dc1-4ba4-a8f4-88c64762ad3f_ContentBits">
    <vt:lpwstr>0</vt:lpwstr>
  </property>
</Properties>
</file>