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7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69179-38D6-443E-8605-11674520FF18}" type="datetimeFigureOut">
              <a:rPr lang="en-GB" smtClean="0"/>
              <a:pPr/>
              <a:t>03/01/2020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1C2C5-5902-4252-9347-2585D64F2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0.xml"/><Relationship Id="rId18" Type="http://schemas.openxmlformats.org/officeDocument/2006/relationships/slide" Target="slide11.xml"/><Relationship Id="rId26" Type="http://schemas.openxmlformats.org/officeDocument/2006/relationships/slide" Target="slide27.xml"/><Relationship Id="rId3" Type="http://schemas.openxmlformats.org/officeDocument/2006/relationships/slide" Target="slide8.xml"/><Relationship Id="rId21" Type="http://schemas.openxmlformats.org/officeDocument/2006/relationships/slide" Target="slide26.xml"/><Relationship Id="rId7" Type="http://schemas.openxmlformats.org/officeDocument/2006/relationships/slide" Target="slide4.xml"/><Relationship Id="rId12" Type="http://schemas.openxmlformats.org/officeDocument/2006/relationships/slide" Target="slide5.xml"/><Relationship Id="rId17" Type="http://schemas.openxmlformats.org/officeDocument/2006/relationships/slide" Target="slide6.xml"/><Relationship Id="rId25" Type="http://schemas.openxmlformats.org/officeDocument/2006/relationships/slide" Target="slide22.xml"/><Relationship Id="rId2" Type="http://schemas.openxmlformats.org/officeDocument/2006/relationships/slide" Target="slide3.xml"/><Relationship Id="rId16" Type="http://schemas.openxmlformats.org/officeDocument/2006/relationships/slide" Target="slide25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18.xml"/><Relationship Id="rId15" Type="http://schemas.openxmlformats.org/officeDocument/2006/relationships/slide" Target="slide20.xml"/><Relationship Id="rId23" Type="http://schemas.openxmlformats.org/officeDocument/2006/relationships/slide" Target="slide12.xml"/><Relationship Id="rId10" Type="http://schemas.openxmlformats.org/officeDocument/2006/relationships/slide" Target="slide19.xml"/><Relationship Id="rId19" Type="http://schemas.openxmlformats.org/officeDocument/2006/relationships/slide" Target="slide16.xml"/><Relationship Id="rId4" Type="http://schemas.openxmlformats.org/officeDocument/2006/relationships/slide" Target="slide13.xml"/><Relationship Id="rId9" Type="http://schemas.openxmlformats.org/officeDocument/2006/relationships/slide" Target="slide14.xml"/><Relationship Id="rId14" Type="http://schemas.openxmlformats.org/officeDocument/2006/relationships/slide" Target="slide15.xml"/><Relationship Id="rId22" Type="http://schemas.openxmlformats.org/officeDocument/2006/relationships/slide" Target="slide7.xml"/><Relationship Id="rId27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dirty="0"/>
              <a:t>The psychology of human relationships revision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2133600"/>
            <a:ext cx="66294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800080"/>
                </a:solidFill>
                <a:effectLst/>
              </a:rPr>
              <a:t>JEOPARDY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2: 600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Bowlby</a:t>
            </a:r>
            <a:r>
              <a:rPr lang="cs-CZ" dirty="0"/>
              <a:t> </a:t>
            </a:r>
            <a:r>
              <a:rPr lang="cs-CZ" dirty="0" err="1"/>
              <a:t>gave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set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schema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caregiver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Internal Working Model.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2: 800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What did </a:t>
            </a:r>
            <a:r>
              <a:rPr lang="en-US" dirty="0" err="1"/>
              <a:t>Zajonc</a:t>
            </a:r>
            <a:r>
              <a:rPr lang="en-US" dirty="0"/>
              <a:t> argue was the best predictor of attraction?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Familiarity. The Mere Exposure Theory shows that when they flipped through a series of photos, those photos that they saw repeatedly were those that they then rated as more attractive.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2: 1000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Schackelford</a:t>
            </a:r>
            <a:r>
              <a:rPr lang="cs-CZ" dirty="0"/>
              <a:t> and </a:t>
            </a:r>
            <a:r>
              <a:rPr lang="cs-CZ" dirty="0" err="1"/>
              <a:t>Larsen</a:t>
            </a:r>
            <a:r>
              <a:rPr lang="cs-CZ" dirty="0"/>
              <a:t> (1997),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physical</a:t>
            </a:r>
            <a:r>
              <a:rPr lang="cs-CZ" dirty="0"/>
              <a:t> </a:t>
            </a:r>
            <a:r>
              <a:rPr lang="cs-CZ" dirty="0" err="1"/>
              <a:t>feature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seen</a:t>
            </a:r>
            <a:r>
              <a:rPr lang="cs-CZ" dirty="0"/>
              <a:t> </a:t>
            </a:r>
            <a:r>
              <a:rPr lang="cs-CZ" dirty="0" err="1"/>
              <a:t>attractive</a:t>
            </a:r>
            <a:r>
              <a:rPr lang="cs-CZ" dirty="0"/>
              <a:t> by most </a:t>
            </a:r>
            <a:r>
              <a:rPr lang="cs-CZ" dirty="0" err="1"/>
              <a:t>women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Facial symmetry.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3: 200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According to Social Penetration Theory, what is the most important factor in maintaining a relationship?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level at which partners disclose information to one another.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3: 400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According to research on </a:t>
            </a:r>
            <a:r>
              <a:rPr lang="en-US" dirty="0" err="1"/>
              <a:t>microexpressions</a:t>
            </a:r>
            <a:r>
              <a:rPr lang="en-US" dirty="0"/>
              <a:t> by John </a:t>
            </a:r>
            <a:r>
              <a:rPr lang="en-US" dirty="0" err="1"/>
              <a:t>Gottman</a:t>
            </a:r>
            <a:r>
              <a:rPr lang="en-US" dirty="0"/>
              <a:t>, which two emotional expressions are the most predictive of the end of a relationship?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Disgust and contempt.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3: 600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According to Bradbury &amp; </a:t>
            </a:r>
            <a:r>
              <a:rPr lang="en-US" dirty="0" err="1"/>
              <a:t>Fincham</a:t>
            </a:r>
            <a:r>
              <a:rPr lang="en-US" dirty="0"/>
              <a:t>, what is a “relationship enhancing pattern?”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It is a pattern of communication in which the partner is not blamed in a disagreement and that the partner assumes that </a:t>
            </a:r>
            <a:r>
              <a:rPr lang="en-US"/>
              <a:t>the other partner </a:t>
            </a:r>
            <a:r>
              <a:rPr lang="en-US" dirty="0"/>
              <a:t>did not do something to hurt them.  It avoids the fundamental attribution error in explaining conflict and disagreement. The opposite is a “distress maintaining pattern.”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3: 800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problem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Penetration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concept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disclosure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lack</a:t>
            </a:r>
            <a:r>
              <a:rPr lang="cs-CZ" dirty="0"/>
              <a:t> …. 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Construct validity.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3: 1000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Hazan</a:t>
            </a:r>
            <a:r>
              <a:rPr lang="cs-CZ" dirty="0"/>
              <a:t> and </a:t>
            </a:r>
            <a:r>
              <a:rPr lang="cs-CZ" dirty="0" err="1"/>
              <a:t>Shaver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factor</a:t>
            </a:r>
            <a:r>
              <a:rPr lang="cs-CZ" dirty="0"/>
              <a:t> </a:t>
            </a:r>
            <a:r>
              <a:rPr lang="cs-CZ" dirty="0" err="1"/>
              <a:t>plays</a:t>
            </a:r>
            <a:r>
              <a:rPr lang="cs-CZ" dirty="0"/>
              <a:t> a </a:t>
            </a:r>
            <a:r>
              <a:rPr lang="cs-CZ" dirty="0" err="1"/>
              <a:t>key</a:t>
            </a:r>
            <a:r>
              <a:rPr lang="cs-CZ" dirty="0"/>
              <a:t> role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success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 </a:t>
            </a:r>
            <a:r>
              <a:rPr lang="cs-CZ" dirty="0" err="1"/>
              <a:t>relationship</a:t>
            </a:r>
            <a:r>
              <a:rPr lang="cs-CZ" dirty="0"/>
              <a:t>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Attachment styles.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4: 200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Bicchieri</a:t>
            </a:r>
            <a:r>
              <a:rPr lang="cs-CZ" dirty="0"/>
              <a:t> (2006),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important</a:t>
            </a:r>
            <a:r>
              <a:rPr lang="cs-CZ" dirty="0"/>
              <a:t> </a:t>
            </a:r>
            <a:r>
              <a:rPr lang="cs-CZ" dirty="0" err="1"/>
              <a:t>reason</a:t>
            </a:r>
            <a:r>
              <a:rPr lang="cs-CZ" dirty="0"/>
              <a:t> </a:t>
            </a:r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cooperate</a:t>
            </a:r>
            <a:r>
              <a:rPr lang="cs-CZ" dirty="0"/>
              <a:t>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Social norms. 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4: 400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 </a:t>
            </a:r>
            <a:r>
              <a:rPr lang="cs-CZ" dirty="0" err="1"/>
              <a:t>argues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intergroup</a:t>
            </a:r>
            <a:r>
              <a:rPr lang="cs-CZ" dirty="0"/>
              <a:t> </a:t>
            </a:r>
            <a:r>
              <a:rPr lang="cs-CZ" dirty="0" err="1"/>
              <a:t>discrimination</a:t>
            </a:r>
            <a:r>
              <a:rPr lang="cs-CZ" dirty="0"/>
              <a:t> </a:t>
            </a:r>
            <a:r>
              <a:rPr lang="cs-CZ" dirty="0" err="1"/>
              <a:t>occurs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own</a:t>
            </a:r>
            <a:r>
              <a:rPr lang="cs-CZ" dirty="0"/>
              <a:t> </a:t>
            </a:r>
            <a:r>
              <a:rPr lang="cs-CZ" dirty="0" err="1"/>
              <a:t>perception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self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challenged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theory of threatened egotism.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Human Relationships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934944"/>
              </p:ext>
            </p:extLst>
          </p:nvPr>
        </p:nvGraphicFramePr>
        <p:xfrm>
          <a:off x="457200" y="838200"/>
          <a:ext cx="8229600" cy="472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5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Prosocial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behaviour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Attraction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Maintaining</a:t>
                      </a:r>
                      <a:r>
                        <a:rPr lang="en-US" baseline="0" dirty="0"/>
                        <a:t> relationships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Group 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Methodology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3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4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5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6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7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8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9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0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1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2" action="ppaction://hlinksldjump"/>
                        </a:rPr>
                        <a:t>600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3" action="ppaction://hlinksldjump"/>
                        </a:rPr>
                        <a:t>600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4" action="ppaction://hlinksldjump"/>
                        </a:rPr>
                        <a:t>600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5" action="ppaction://hlinksldjump"/>
                        </a:rPr>
                        <a:t>600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6" action="ppaction://hlinksldjump"/>
                        </a:rPr>
                        <a:t>600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7" action="ppaction://hlinksldjump"/>
                        </a:rPr>
                        <a:t>800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8" action="ppaction://hlinksldjump"/>
                        </a:rPr>
                        <a:t>800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9" action="ppaction://hlinksldjump"/>
                        </a:rPr>
                        <a:t>800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0" action="ppaction://hlinksldjump"/>
                        </a:rPr>
                        <a:t>800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1" action="ppaction://hlinksldjump"/>
                        </a:rPr>
                        <a:t>800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579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2" action="ppaction://hlinksldjump"/>
                        </a:rPr>
                        <a:t>1000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3" action="ppaction://hlinksldjump"/>
                        </a:rPr>
                        <a:t>1000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4" action="ppaction://hlinksldjump"/>
                        </a:rPr>
                        <a:t>1000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5" action="ppaction://hlinksldjump"/>
                        </a:rPr>
                        <a:t>1000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6" action="ppaction://hlinksldjump"/>
                        </a:rPr>
                        <a:t>1000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5638800"/>
          <a:ext cx="82296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66"/>
                          </a:solidFill>
                          <a:hlinkClick r:id="rId27" action="ppaction://hlinksldjump"/>
                        </a:rPr>
                        <a:t>Bonus Question: 5000 pts</a:t>
                      </a:r>
                      <a:endParaRPr lang="en-US" sz="2000" dirty="0"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4: 600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CF11113-1A80-804E-B2AD-7C9147B3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What</a:t>
            </a:r>
            <a:r>
              <a:rPr lang="cs-CZ" dirty="0"/>
              <a:t> are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threats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 in </a:t>
            </a:r>
            <a:r>
              <a:rPr lang="cs-CZ" dirty="0" err="1"/>
              <a:t>Stephan’s</a:t>
            </a:r>
            <a:r>
              <a:rPr lang="cs-CZ" dirty="0"/>
              <a:t> </a:t>
            </a:r>
            <a:r>
              <a:rPr lang="cs-CZ" dirty="0" err="1"/>
              <a:t>Integrated</a:t>
            </a:r>
            <a:r>
              <a:rPr lang="cs-CZ" dirty="0"/>
              <a:t> </a:t>
            </a:r>
            <a:r>
              <a:rPr lang="cs-CZ" dirty="0" err="1"/>
              <a:t>Threat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prejudice?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Stereotypes, realistic threats, symbolic threats.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4: 800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290F391-4133-7646-9E0A-3FDB7D3A9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Harris</a:t>
            </a:r>
            <a:r>
              <a:rPr lang="cs-CZ" dirty="0"/>
              <a:t> and Fiske </a:t>
            </a:r>
            <a:r>
              <a:rPr lang="cs-CZ" dirty="0" err="1"/>
              <a:t>found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shown</a:t>
            </a:r>
            <a:r>
              <a:rPr lang="cs-CZ" dirty="0"/>
              <a:t> </a:t>
            </a:r>
            <a:r>
              <a:rPr lang="cs-CZ" dirty="0" err="1"/>
              <a:t>images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homeless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, </a:t>
            </a:r>
            <a:r>
              <a:rPr lang="cs-CZ" dirty="0" err="1"/>
              <a:t>this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brain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activated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insula.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4: 1000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 </a:t>
            </a:r>
            <a:r>
              <a:rPr lang="cs-CZ" dirty="0" err="1"/>
              <a:t>did</a:t>
            </a:r>
            <a:r>
              <a:rPr lang="cs-CZ" dirty="0"/>
              <a:t> </a:t>
            </a:r>
            <a:r>
              <a:rPr lang="cs-CZ" dirty="0" err="1"/>
              <a:t>McDoom</a:t>
            </a:r>
            <a:r>
              <a:rPr lang="cs-CZ" dirty="0"/>
              <a:t> </a:t>
            </a:r>
            <a:r>
              <a:rPr lang="cs-CZ" dirty="0" err="1"/>
              <a:t>apply</a:t>
            </a:r>
            <a:r>
              <a:rPr lang="cs-CZ" dirty="0"/>
              <a:t> to </a:t>
            </a:r>
            <a:r>
              <a:rPr lang="cs-CZ" dirty="0" err="1"/>
              <a:t>explain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conflict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Rwandan</a:t>
            </a:r>
            <a:r>
              <a:rPr lang="cs-CZ" dirty="0"/>
              <a:t> </a:t>
            </a:r>
            <a:r>
              <a:rPr lang="cs-CZ" dirty="0" err="1"/>
              <a:t>genocide</a:t>
            </a:r>
            <a:r>
              <a:rPr lang="cs-CZ" dirty="0"/>
              <a:t>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Social Identity Theory.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5: 200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D21B73C-DADD-1A45-A847-B5D650A8B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carry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cross-cultural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An etic approach.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5: 400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in </a:t>
            </a:r>
            <a:r>
              <a:rPr lang="cs-CZ" dirty="0" err="1"/>
              <a:t>Latané’s</a:t>
            </a:r>
            <a:r>
              <a:rPr lang="cs-CZ" dirty="0"/>
              <a:t> </a:t>
            </a:r>
            <a:r>
              <a:rPr lang="cs-CZ" dirty="0" err="1"/>
              <a:t>helping</a:t>
            </a:r>
            <a:r>
              <a:rPr lang="cs-CZ" dirty="0"/>
              <a:t> study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participants</a:t>
            </a:r>
            <a:r>
              <a:rPr lang="cs-CZ" dirty="0"/>
              <a:t> </a:t>
            </a:r>
            <a:r>
              <a:rPr lang="cs-CZ" dirty="0" err="1"/>
              <a:t>believed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a man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having</a:t>
            </a:r>
            <a:r>
              <a:rPr lang="cs-CZ" dirty="0"/>
              <a:t> a </a:t>
            </a:r>
            <a:r>
              <a:rPr lang="cs-CZ" dirty="0" err="1"/>
              <a:t>seizure</a:t>
            </a:r>
            <a:r>
              <a:rPr lang="cs-CZ" dirty="0"/>
              <a:t>? 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A true experiment.  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5: 600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8855A7E-CCE7-544A-8F91-697442464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Gottmann</a:t>
            </a:r>
            <a:r>
              <a:rPr lang="cs-CZ" dirty="0"/>
              <a:t> </a:t>
            </a:r>
            <a:r>
              <a:rPr lang="cs-CZ" dirty="0" err="1"/>
              <a:t>measured</a:t>
            </a:r>
            <a:r>
              <a:rPr lang="cs-CZ" dirty="0"/>
              <a:t> a </a:t>
            </a:r>
            <a:r>
              <a:rPr lang="cs-CZ" dirty="0" err="1"/>
              <a:t>change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electrical</a:t>
            </a:r>
            <a:r>
              <a:rPr lang="cs-CZ" dirty="0"/>
              <a:t> </a:t>
            </a:r>
            <a:r>
              <a:rPr lang="cs-CZ" dirty="0" err="1"/>
              <a:t>properties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skin.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called</a:t>
            </a:r>
            <a:r>
              <a:rPr lang="cs-CZ" dirty="0"/>
              <a:t>? 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galvanic skin response (GSR).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5: 800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Why is the retrospective nature of research on why relationships end rather problematic?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data is open to memory distortion.  Peak-end rule may influence perceptions – that is, they will tend to remember the last part of the relationship, which is negative, rather than the number of positive experiences over the time of the relationship.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5: 1000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Novotny</a:t>
            </a:r>
            <a:r>
              <a:rPr lang="cs-CZ" dirty="0"/>
              <a:t> and </a:t>
            </a:r>
            <a:r>
              <a:rPr lang="cs-CZ" dirty="0" err="1"/>
              <a:t>Polonsky</a:t>
            </a:r>
            <a:r>
              <a:rPr lang="cs-CZ" dirty="0"/>
              <a:t> (2011) </a:t>
            </a:r>
            <a:r>
              <a:rPr lang="cs-CZ" dirty="0" err="1"/>
              <a:t>carried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a </a:t>
            </a:r>
            <a:r>
              <a:rPr lang="cs-CZ" dirty="0" err="1"/>
              <a:t>survey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Czech and </a:t>
            </a:r>
            <a:r>
              <a:rPr lang="cs-CZ" dirty="0" err="1"/>
              <a:t>Slovak</a:t>
            </a:r>
            <a:r>
              <a:rPr lang="cs-CZ" dirty="0"/>
              <a:t> university </a:t>
            </a:r>
            <a:r>
              <a:rPr lang="cs-CZ" dirty="0" err="1"/>
              <a:t>students</a:t>
            </a:r>
            <a:r>
              <a:rPr lang="cs-CZ" dirty="0"/>
              <a:t> to </a:t>
            </a:r>
            <a:r>
              <a:rPr lang="cs-CZ" dirty="0" err="1"/>
              <a:t>determine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 </a:t>
            </a:r>
            <a:r>
              <a:rPr lang="cs-CZ" dirty="0" err="1"/>
              <a:t>played</a:t>
            </a:r>
            <a:r>
              <a:rPr lang="cs-CZ" dirty="0"/>
              <a:t> a role in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individual’s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anti-Muslim prejudice.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data </a:t>
            </a:r>
            <a:r>
              <a:rPr lang="cs-CZ" dirty="0" err="1"/>
              <a:t>did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most </a:t>
            </a:r>
            <a:r>
              <a:rPr lang="cs-CZ" dirty="0" err="1"/>
              <a:t>likely</a:t>
            </a:r>
            <a:r>
              <a:rPr lang="cs-CZ" dirty="0"/>
              <a:t> </a:t>
            </a:r>
            <a:r>
              <a:rPr lang="cs-CZ" dirty="0" err="1"/>
              <a:t>obtain</a:t>
            </a:r>
            <a:r>
              <a:rPr lang="cs-CZ" dirty="0"/>
              <a:t>? 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Ordinal.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181600" y="685800"/>
            <a:ext cx="3505200" cy="11430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685800"/>
            <a:ext cx="3657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Bonus Question: 5000 pts.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5FBE2E-CD42-C345-B69A-CDC3FA849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/>
              <a:t>Simon </a:t>
            </a:r>
            <a:r>
              <a:rPr lang="cs-CZ" dirty="0" err="1"/>
              <a:t>LeVay</a:t>
            </a:r>
            <a:r>
              <a:rPr lang="cs-CZ" dirty="0"/>
              <a:t> </a:t>
            </a:r>
            <a:r>
              <a:rPr lang="cs-CZ" dirty="0" err="1"/>
              <a:t>argues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sexual</a:t>
            </a:r>
            <a:r>
              <a:rPr lang="cs-CZ" dirty="0"/>
              <a:t> </a:t>
            </a:r>
            <a:r>
              <a:rPr lang="cs-CZ" dirty="0" err="1"/>
              <a:t>orientation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located</a:t>
            </a:r>
            <a:r>
              <a:rPr lang="cs-CZ" dirty="0"/>
              <a:t> 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nucleus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hypothalamus</a:t>
            </a:r>
            <a:r>
              <a:rPr lang="cs-CZ" dirty="0"/>
              <a:t> 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INAH3.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1: 200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What factor distinguishes altruism from pro-social </a:t>
            </a:r>
            <a:r>
              <a:rPr lang="en-US" dirty="0" err="1"/>
              <a:t>behaviour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Altruism has a cost to the helper and no clear benefit.  All altruism is pro-social.  Not all pro-social </a:t>
            </a:r>
            <a:r>
              <a:rPr lang="en-US" dirty="0" err="1"/>
              <a:t>behaviour</a:t>
            </a:r>
            <a:r>
              <a:rPr lang="en-US" dirty="0"/>
              <a:t> is altruism.</a:t>
            </a: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1" name="Left Arrow 10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1: 400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Latané’s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Impact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 play a role in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likelihood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helping</a:t>
            </a:r>
            <a:r>
              <a:rPr lang="cs-CZ" dirty="0"/>
              <a:t>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cs-CZ" dirty="0" err="1"/>
              <a:t>Immediacy</a:t>
            </a:r>
            <a:r>
              <a:rPr lang="cs-CZ" dirty="0"/>
              <a:t> (</a:t>
            </a:r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close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are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victim</a:t>
            </a:r>
            <a:r>
              <a:rPr lang="cs-CZ" dirty="0"/>
              <a:t>); </a:t>
            </a:r>
            <a:r>
              <a:rPr lang="cs-CZ" dirty="0" err="1"/>
              <a:t>strength</a:t>
            </a:r>
            <a:r>
              <a:rPr lang="cs-CZ" dirty="0"/>
              <a:t> (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power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situation</a:t>
            </a:r>
            <a:r>
              <a:rPr lang="cs-CZ" dirty="0"/>
              <a:t> and </a:t>
            </a:r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qualified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feel</a:t>
            </a:r>
            <a:r>
              <a:rPr lang="cs-CZ" dirty="0"/>
              <a:t> to </a:t>
            </a:r>
            <a:r>
              <a:rPr lang="cs-CZ" dirty="0" err="1"/>
              <a:t>help</a:t>
            </a:r>
            <a:r>
              <a:rPr lang="cs-CZ" dirty="0"/>
              <a:t>); </a:t>
            </a:r>
            <a:r>
              <a:rPr lang="cs-CZ" dirty="0" err="1"/>
              <a:t>number</a:t>
            </a:r>
            <a:r>
              <a:rPr lang="cs-CZ" dirty="0"/>
              <a:t> (</a:t>
            </a:r>
            <a:r>
              <a:rPr lang="cs-CZ" dirty="0" err="1"/>
              <a:t>how</a:t>
            </a:r>
            <a:r>
              <a:rPr lang="cs-CZ" dirty="0"/>
              <a:t> many </a:t>
            </a:r>
            <a:r>
              <a:rPr lang="cs-CZ" dirty="0" err="1"/>
              <a:t>people</a:t>
            </a:r>
            <a:r>
              <a:rPr lang="cs-CZ" dirty="0"/>
              <a:t> are </a:t>
            </a:r>
            <a:r>
              <a:rPr lang="cs-CZ" dirty="0" err="1"/>
              <a:t>present</a:t>
            </a:r>
            <a:r>
              <a:rPr lang="cs-CZ" dirty="0"/>
              <a:t>).</a:t>
            </a:r>
            <a:endParaRPr lang="en-US" dirty="0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1: 600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Batson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factor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best</a:t>
            </a:r>
            <a:r>
              <a:rPr lang="cs-CZ" dirty="0"/>
              <a:t> </a:t>
            </a:r>
            <a:r>
              <a:rPr lang="cs-CZ" dirty="0" err="1"/>
              <a:t>indicator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one’s</a:t>
            </a:r>
            <a:r>
              <a:rPr lang="cs-CZ" dirty="0"/>
              <a:t> </a:t>
            </a:r>
            <a:r>
              <a:rPr lang="cs-CZ" dirty="0" err="1"/>
              <a:t>likelihood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helping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Empathy.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1: 800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in </a:t>
            </a:r>
            <a:r>
              <a:rPr lang="cs-CZ" dirty="0" err="1"/>
              <a:t>Piliavin’s</a:t>
            </a:r>
            <a:r>
              <a:rPr lang="cs-CZ" dirty="0"/>
              <a:t> </a:t>
            </a:r>
            <a:r>
              <a:rPr lang="cs-CZ" dirty="0" err="1"/>
              <a:t>classic</a:t>
            </a:r>
            <a:r>
              <a:rPr lang="cs-CZ" dirty="0"/>
              <a:t> study?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A field experiment.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1: 1000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Staub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every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 curriculum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Empathy training.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2: 200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According to Fischer, which three neurotransmitters are responsible for human attraction?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Serotonin, dopamine and norepinephrine.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5410200" y="685800"/>
            <a:ext cx="3048000" cy="838200"/>
          </a:xfrm>
          <a:prstGeom prst="round2Diag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533400"/>
            <a:ext cx="3657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Topic 2: 400</a:t>
            </a:r>
          </a:p>
        </p:txBody>
      </p:sp>
      <p:sp>
        <p:nvSpPr>
          <p:cNvPr id="7" name="Curved Up Ribbon 6"/>
          <p:cNvSpPr/>
          <p:nvPr/>
        </p:nvSpPr>
        <p:spPr>
          <a:xfrm>
            <a:off x="152400" y="1676400"/>
            <a:ext cx="3048000" cy="533400"/>
          </a:xfrm>
          <a:prstGeom prst="ellipseRibbon2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/>
              <a:t>What did Winslow’s study of prairie voles show has a potential role in monogamous </a:t>
            </a:r>
            <a:r>
              <a:rPr lang="en-US" dirty="0" err="1"/>
              <a:t>behaviour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FF00"/>
                </a:solidFill>
              </a:rPr>
              <a:t>Answer</a:t>
            </a:r>
          </a:p>
          <a:p>
            <a:r>
              <a:rPr lang="en-US" dirty="0"/>
              <a:t>The hormone vasopressin. When vasopressin levels were suppressed, the male voles were more likely to “cheat” on their partners.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152400" y="5867400"/>
            <a:ext cx="87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hlinkClick r:id="rId3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3000472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6CD7094-DBB4-4B80-8C96-5C15130246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TS030004727</Template>
  <TotalTime>90</TotalTime>
  <Words>995</Words>
  <Application>Microsoft Macintosh PowerPoint</Application>
  <PresentationFormat>On-screen Show (4:3)</PresentationFormat>
  <Paragraphs>190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TS030004727</vt:lpstr>
      <vt:lpstr>PowerPoint Presentation</vt:lpstr>
      <vt:lpstr>Human Relationships</vt:lpstr>
      <vt:lpstr>Topic 1: 200</vt:lpstr>
      <vt:lpstr>Topic 1: 400</vt:lpstr>
      <vt:lpstr>Topic 1: 600</vt:lpstr>
      <vt:lpstr>Topic 1: 800</vt:lpstr>
      <vt:lpstr>Topic 1: 1000</vt:lpstr>
      <vt:lpstr>Topic 2: 200</vt:lpstr>
      <vt:lpstr>Topic 2: 400</vt:lpstr>
      <vt:lpstr>Topic 2: 600</vt:lpstr>
      <vt:lpstr>Topic 2: 800</vt:lpstr>
      <vt:lpstr>Topic 2: 1000</vt:lpstr>
      <vt:lpstr>Topic 3: 200</vt:lpstr>
      <vt:lpstr>Topic 3: 400</vt:lpstr>
      <vt:lpstr>Topic 3: 600</vt:lpstr>
      <vt:lpstr>Topic 3: 800</vt:lpstr>
      <vt:lpstr>Topic 3: 1000</vt:lpstr>
      <vt:lpstr>Topic 4: 200</vt:lpstr>
      <vt:lpstr>Topic 4: 400</vt:lpstr>
      <vt:lpstr>Topic 4: 600</vt:lpstr>
      <vt:lpstr>Topic 4: 800</vt:lpstr>
      <vt:lpstr>Topic 4: 1000</vt:lpstr>
      <vt:lpstr>Topic 5: 200</vt:lpstr>
      <vt:lpstr>Topic 5: 400</vt:lpstr>
      <vt:lpstr>Topic 5: 600</vt:lpstr>
      <vt:lpstr>Topic 5: 800</vt:lpstr>
      <vt:lpstr>Topic 5: 1000</vt:lpstr>
      <vt:lpstr>Bonus Question: 5000 pts.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fluff</dc:creator>
  <cp:lastModifiedBy>John Crane</cp:lastModifiedBy>
  <cp:revision>118</cp:revision>
  <dcterms:created xsi:type="dcterms:W3CDTF">2012-04-17T15:06:32Z</dcterms:created>
  <dcterms:modified xsi:type="dcterms:W3CDTF">2020-01-03T15:35:24Z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TC300047279990</vt:lpwstr>
  </property>
</Properties>
</file>